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8" r:id="rId2"/>
    <p:sldId id="259" r:id="rId3"/>
    <p:sldId id="265" r:id="rId4"/>
    <p:sldId id="260" r:id="rId5"/>
    <p:sldId id="266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89FD19B-D22A-4833-9107-99DDA9BA39AB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00F9F4A-805C-4A49-857E-6E0250CFC25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23626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D19B-D22A-4833-9107-99DDA9BA39AB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9F4A-805C-4A49-857E-6E0250CFC25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51030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D19B-D22A-4833-9107-99DDA9BA39AB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9F4A-805C-4A49-857E-6E0250CFC25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1129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D19B-D22A-4833-9107-99DDA9BA39AB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9F4A-805C-4A49-857E-6E0250CFC25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74971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D19B-D22A-4833-9107-99DDA9BA39AB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9F4A-805C-4A49-857E-6E0250CFC25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8132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D19B-D22A-4833-9107-99DDA9BA39AB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9F4A-805C-4A49-857E-6E0250CFC25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7245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D19B-D22A-4833-9107-99DDA9BA39AB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9F4A-805C-4A49-857E-6E0250CFC25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26451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D19B-D22A-4833-9107-99DDA9BA39AB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9F4A-805C-4A49-857E-6E0250CFC25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178710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D19B-D22A-4833-9107-99DDA9BA39AB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9F4A-805C-4A49-857E-6E0250CFC25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46940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58A39B-30DF-B5A7-E4D8-5CACE4EC05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1396"/>
            <a:ext cx="6984000" cy="150693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93B3ED9-87F5-16EF-C210-518240018EC8}"/>
              </a:ext>
            </a:extLst>
          </p:cNvPr>
          <p:cNvGrpSpPr/>
          <p:nvPr userDrawn="1"/>
        </p:nvGrpSpPr>
        <p:grpSpPr>
          <a:xfrm>
            <a:off x="83693" y="1972328"/>
            <a:ext cx="2380593" cy="4163505"/>
            <a:chOff x="8560677" y="257615"/>
            <a:chExt cx="2592000" cy="51320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AFD1A4-0A7E-EFDB-123C-B96D9988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0677" y="257615"/>
              <a:ext cx="2592000" cy="423061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10B6D65-2BCF-0FF6-7C0B-E40650709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0677" y="4488227"/>
              <a:ext cx="2592000" cy="901404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E5A50CB-D746-C9DD-3CFD-E4685A9A84F2}"/>
              </a:ext>
            </a:extLst>
          </p:cNvPr>
          <p:cNvSpPr/>
          <p:nvPr userDrawn="1"/>
        </p:nvSpPr>
        <p:spPr>
          <a:xfrm>
            <a:off x="5589036" y="441846"/>
            <a:ext cx="6602964" cy="563231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ZA" sz="7200" b="1" dirty="0">
              <a:solidFill>
                <a:schemeClr val="bg1">
                  <a:lumMod val="95000"/>
                </a:schemeClr>
              </a:solidFill>
              <a:latin typeface="Avenir Light" panose="020B0402020203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ZA" sz="7200" b="1" dirty="0">
              <a:solidFill>
                <a:schemeClr val="bg1">
                  <a:lumMod val="95000"/>
                </a:schemeClr>
              </a:solidFill>
              <a:latin typeface="Avenir Light" panose="020B0402020203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ZA" sz="7200" b="1" dirty="0">
              <a:solidFill>
                <a:schemeClr val="bg1">
                  <a:lumMod val="95000"/>
                </a:schemeClr>
              </a:solidFill>
              <a:latin typeface="Avenir Light" panose="020B0402020203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ZA" sz="7200" b="1" dirty="0">
              <a:solidFill>
                <a:schemeClr val="bg1">
                  <a:lumMod val="95000"/>
                </a:schemeClr>
              </a:solidFill>
              <a:latin typeface="Avenir Light" panose="020B0402020203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ZA" sz="7200" b="1" dirty="0">
              <a:solidFill>
                <a:schemeClr val="bg1">
                  <a:lumMod val="95000"/>
                </a:schemeClr>
              </a:solidFill>
              <a:latin typeface="Avenir Light" panose="020B0402020203020204" pitchFamily="34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CCE383-FCAE-9A86-46AB-7115EA8FEEE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51842" y="1972328"/>
            <a:ext cx="2694285" cy="3908074"/>
          </a:xfrm>
          <a:prstGeom prst="rect">
            <a:avLst/>
          </a:prstGeom>
        </p:spPr>
      </p:pic>
      <p:pic>
        <p:nvPicPr>
          <p:cNvPr id="13" name="Picture 12" descr="A person's face in the sky&#10;&#10;Description automatically generated">
            <a:extLst>
              <a:ext uri="{FF2B5EF4-FFF2-40B4-BE49-F238E27FC236}">
                <a16:creationId xmlns:a16="http://schemas.microsoft.com/office/drawing/2014/main" id="{B0F6CB0B-F536-F837-A89C-1E6ECB1C39D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80" y="783843"/>
            <a:ext cx="3329275" cy="3329275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04319D-86EB-6795-83DF-E8103911C75E}"/>
              </a:ext>
            </a:extLst>
          </p:cNvPr>
          <p:cNvSpPr txBox="1"/>
          <p:nvPr userDrawn="1"/>
        </p:nvSpPr>
        <p:spPr>
          <a:xfrm>
            <a:off x="6468676" y="4539639"/>
            <a:ext cx="51329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3200" dirty="0">
                <a:solidFill>
                  <a:schemeClr val="bg1"/>
                </a:solidFill>
              </a:rPr>
              <a:t>ADVANCED </a:t>
            </a:r>
            <a:r>
              <a:rPr lang="en-ZA" sz="3200" dirty="0" err="1">
                <a:solidFill>
                  <a:schemeClr val="bg1"/>
                </a:solidFill>
              </a:rPr>
              <a:t>eXplorer</a:t>
            </a:r>
            <a:r>
              <a:rPr lang="en-ZA" sz="32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ZA" sz="3200" dirty="0">
                <a:solidFill>
                  <a:schemeClr val="bg1"/>
                </a:solidFill>
              </a:rPr>
              <a:t>AI For Good Hackathon</a:t>
            </a:r>
          </a:p>
        </p:txBody>
      </p:sp>
    </p:spTree>
    <p:extLst>
      <p:ext uri="{BB962C8B-B14F-4D97-AF65-F5344CB8AC3E}">
        <p14:creationId xmlns:p14="http://schemas.microsoft.com/office/powerpoint/2010/main" val="226117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D19B-D22A-4833-9107-99DDA9BA39AB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9F4A-805C-4A49-857E-6E0250CFC25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77235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D19B-D22A-4833-9107-99DDA9BA39AB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9F4A-805C-4A49-857E-6E0250CFC25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33949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D19B-D22A-4833-9107-99DDA9BA39AB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9F4A-805C-4A49-857E-6E0250CFC25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4337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D19B-D22A-4833-9107-99DDA9BA39AB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9F4A-805C-4A49-857E-6E0250CFC25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45125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11ECD9-3503-3BB4-BFFD-8874705DD0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321140" y="4144308"/>
            <a:ext cx="1870860" cy="271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6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D19B-D22A-4833-9107-99DDA9BA39AB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9F4A-805C-4A49-857E-6E0250CFC25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06903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D19B-D22A-4833-9107-99DDA9BA39AB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9F4A-805C-4A49-857E-6E0250CFC25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1400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D19B-D22A-4833-9107-99DDA9BA39AB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9F4A-805C-4A49-857E-6E0250CFC25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593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89FD19B-D22A-4833-9107-99DDA9BA39AB}" type="datetimeFigureOut">
              <a:rPr lang="en-ZA" smtClean="0"/>
              <a:t>2025/08/03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0F9F4A-805C-4A49-857E-6E0250CFC25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6712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743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wearing goggles and sitting in front of a light bulb&#10;&#10;AI-generated content may be incorrect.">
            <a:extLst>
              <a:ext uri="{FF2B5EF4-FFF2-40B4-BE49-F238E27FC236}">
                <a16:creationId xmlns:a16="http://schemas.microsoft.com/office/drawing/2014/main" id="{0F16D01B-C081-0451-2B55-94F233EB5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53" y="379562"/>
            <a:ext cx="5556164" cy="5556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4C6EA4-4F30-8423-34AA-1E2C00B3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 Team – Code </a:t>
            </a:r>
            <a:r>
              <a:rPr lang="en-ZA" dirty="0" smtClean="0"/>
              <a:t>Breakers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F9F0F-FFEC-1BC3-E7D9-FA6C52B6C67B}"/>
              </a:ext>
            </a:extLst>
          </p:cNvPr>
          <p:cNvSpPr txBox="1"/>
          <p:nvPr/>
        </p:nvSpPr>
        <p:spPr>
          <a:xfrm>
            <a:off x="1147603" y="2227699"/>
            <a:ext cx="783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ZA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DF83EB-B596-9A49-F9BB-F350E46F08EA}"/>
              </a:ext>
            </a:extLst>
          </p:cNvPr>
          <p:cNvSpPr txBox="1">
            <a:spLocks/>
          </p:cNvSpPr>
          <p:nvPr/>
        </p:nvSpPr>
        <p:spPr>
          <a:xfrm>
            <a:off x="759192" y="11197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ZA" sz="2800" dirty="0">
                <a:solidFill>
                  <a:schemeClr val="tx1"/>
                </a:solidFill>
              </a:rPr>
              <a:t>Theme – Health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B8CD0-1C57-67EA-AD19-455633A594B1}"/>
              </a:ext>
            </a:extLst>
          </p:cNvPr>
          <p:cNvSpPr txBox="1"/>
          <p:nvPr/>
        </p:nvSpPr>
        <p:spPr>
          <a:xfrm>
            <a:off x="759192" y="2167314"/>
            <a:ext cx="9035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17620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0438D7-0DB8-3833-C56F-5E2377063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299" y="-207496"/>
            <a:ext cx="4696251" cy="46962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4C6EA4-4F30-8423-34AA-1E2C00B3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89" y="609599"/>
            <a:ext cx="10131425" cy="1456267"/>
          </a:xfrm>
        </p:spPr>
        <p:txBody>
          <a:bodyPr/>
          <a:lstStyle/>
          <a:p>
            <a:r>
              <a:rPr lang="en-ZA" dirty="0"/>
              <a:t>The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F9F0F-FFEC-1BC3-E7D9-FA6C52B6C67B}"/>
              </a:ext>
            </a:extLst>
          </p:cNvPr>
          <p:cNvSpPr txBox="1"/>
          <p:nvPr/>
        </p:nvSpPr>
        <p:spPr>
          <a:xfrm>
            <a:off x="311989" y="1802831"/>
            <a:ext cx="78307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Domain: Foodborne Illnesses in South Africa  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Broader Context: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 in 4 South Africans suffers from foodborne diseases annually, with outbreaks linked to poor food handling, contaminated water, and lack of refrigeration in informal settlements.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Cape Town’s townships and informal food vendors face unique challenges: inconsistent electricity (load-shedding), limited access to clean water, and gaps in food safety education.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Vulnerable populations, including immunocompromised individuals (e.g., HIV/AIDS patients), are at higher risk of severe outcomes from food poisoning.</a:t>
            </a:r>
            <a:endParaRPr lang="en-Z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Z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ZA" sz="2800" dirty="0">
                <a:latin typeface="Segoe UI" panose="020B0502040204020203" pitchFamily="34" charset="0"/>
                <a:cs typeface="Segoe UI" panose="020B0502040204020203" pitchFamily="34" charset="0"/>
              </a:rPr>
              <a:t>What are you solving with AI?</a:t>
            </a:r>
          </a:p>
          <a:p>
            <a:endParaRPr lang="en-ZA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583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D5075-FC0F-1D1E-2A98-184A00531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39" y="320963"/>
            <a:ext cx="10131425" cy="1456267"/>
          </a:xfrm>
        </p:spPr>
        <p:txBody>
          <a:bodyPr>
            <a:normAutofit/>
          </a:bodyPr>
          <a:lstStyle/>
          <a:p>
            <a:r>
              <a:rPr lang="en-ZA" sz="4800" dirty="0"/>
              <a:t>AI Concept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4CDDA5-3E8F-A932-A907-D3959B90DB2E}"/>
              </a:ext>
            </a:extLst>
          </p:cNvPr>
          <p:cNvSpPr txBox="1"/>
          <p:nvPr/>
        </p:nvSpPr>
        <p:spPr>
          <a:xfrm>
            <a:off x="191218" y="1777230"/>
            <a:ext cx="88419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Solution: 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SafeBite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ZA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– A hyper-localized AI platform designed to combat food contamination and foodborne illnesses in Cape Town’s communities.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Real-Time Contamination Detection: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Use smartphone cameras and low-cost IoT sensors to scan food for contaminants (e.g., _Listeria_ in processed meats, _E. coli_ in water). Example: Scanning  "biltong“ (dried meat) detects mold or bacterial growth via AI image analysis and odor simulation (trained on SA-specific food databases). 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Community Reporting &amp; Crowdsourcing: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Users report unsafe street food vendors or contaminated products (e.g., expired _"samp and beans"_ sold in spaza shops).    - Real-time heatmaps alert Cape Town Health Department to high-risk areas like Khayelitsha or Mitchells Plain.    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Multilingual Education: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AI-generated food safety tips in isiXhosa, Afrikaans, and English (e.g., “How to store _pap_ safely”).    - Gamified quizzes: “Earn points for proper handwashing techniques!” </a:t>
            </a:r>
            <a:endParaRPr lang="en-Z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ZA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2B4F8181-0562-AD3B-8531-ED3946695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36" y="-429491"/>
            <a:ext cx="6606938" cy="495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3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5FE77-824E-9FB8-7D7C-B114A8B00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15" y="-116114"/>
            <a:ext cx="10131425" cy="1456267"/>
          </a:xfrm>
        </p:spPr>
        <p:txBody>
          <a:bodyPr>
            <a:normAutofit/>
          </a:bodyPr>
          <a:lstStyle/>
          <a:p>
            <a:r>
              <a:rPr lang="en-ZA" sz="4400" b="1" dirty="0"/>
              <a:t>UI/UX Design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D4E8F7E8-C15A-D7E5-2B0E-C495C7FAB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634" y="-835278"/>
            <a:ext cx="11670269" cy="852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9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4D18D1-EB11-7DDD-DDD8-D1A539F79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171" y="0"/>
            <a:ext cx="4371211" cy="43712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0D5075-FC0F-1D1E-2A98-184A00531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141" y="497457"/>
            <a:ext cx="10131425" cy="1456267"/>
          </a:xfrm>
        </p:spPr>
        <p:txBody>
          <a:bodyPr/>
          <a:lstStyle/>
          <a:p>
            <a:r>
              <a:rPr lang="en-ZA" dirty="0"/>
              <a:t>Use of Artificial Intelligence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4CDDA5-3E8F-A932-A907-D3959B90DB2E}"/>
              </a:ext>
            </a:extLst>
          </p:cNvPr>
          <p:cNvSpPr txBox="1"/>
          <p:nvPr/>
        </p:nvSpPr>
        <p:spPr>
          <a:xfrm>
            <a:off x="685801" y="1638153"/>
            <a:ext cx="78307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ZA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Computer Vision: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>
                <a:latin typeface="Segoe UI" panose="020B0502040204020203" pitchFamily="34" charset="0"/>
                <a:cs typeface="Segoe UI" panose="020B0502040204020203" pitchFamily="34" charset="0"/>
              </a:rPr>
              <a:t>Azure Custom Vision trained on 50,000+ images of South African foods (e.g., boerewors, </a:t>
            </a:r>
            <a:r>
              <a:rPr lang="en-ZA" dirty="0" err="1">
                <a:latin typeface="Segoe UI" panose="020B0502040204020203" pitchFamily="34" charset="0"/>
                <a:cs typeface="Segoe UI" panose="020B0502040204020203" pitchFamily="34" charset="0"/>
              </a:rPr>
              <a:t>amasi</a:t>
            </a:r>
            <a:r>
              <a:rPr lang="en-ZA" dirty="0">
                <a:latin typeface="Segoe UI" panose="020B0502040204020203" pitchFamily="34" charset="0"/>
                <a:cs typeface="Segoe UI" panose="020B0502040204020203" pitchFamily="34" charset="0"/>
              </a:rPr>
              <a:t>) to detect spoilage. </a:t>
            </a:r>
          </a:p>
          <a:p>
            <a:endParaRPr lang="en-Z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ZA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Predictive Analytics: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>
                <a:latin typeface="Segoe UI" panose="020B0502040204020203" pitchFamily="34" charset="0"/>
                <a:cs typeface="Segoe UI" panose="020B0502040204020203" pitchFamily="34" charset="0"/>
              </a:rPr>
              <a:t>Azure Machine Learning forecasts contamination risks using local data (e.g., water quality reports from Cape Town’s informal settlements). </a:t>
            </a:r>
          </a:p>
          <a:p>
            <a:endParaRPr lang="en-Z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ZA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Azure AI Services that can be used out of the box: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>
                <a:latin typeface="Segoe UI" panose="020B0502040204020203" pitchFamily="34" charset="0"/>
                <a:cs typeface="Segoe UI" panose="020B0502040204020203" pitchFamily="34" charset="0"/>
              </a:rPr>
              <a:t>Azure AI search:</a:t>
            </a:r>
            <a:r>
              <a:rPr lang="en-ZA" dirty="0">
                <a:latin typeface="Segoe UI" panose="020B0502040204020203" pitchFamily="34" charset="0"/>
                <a:cs typeface="Segoe UI" panose="020B0502040204020203" pitchFamily="34" charset="0"/>
              </a:rPr>
              <a:t> to provide a basic description of how selected foods are supposed to look, smell, taste and feel.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>
                <a:latin typeface="Segoe UI" panose="020B0502040204020203" pitchFamily="34" charset="0"/>
                <a:cs typeface="Segoe UI" panose="020B0502040204020203" pitchFamily="34" charset="0"/>
              </a:rPr>
              <a:t>Azure AI Translator: </a:t>
            </a:r>
            <a:r>
              <a:rPr lang="en-ZA" dirty="0">
                <a:latin typeface="Segoe UI" panose="020B0502040204020203" pitchFamily="34" charset="0"/>
                <a:cs typeface="Segoe UI" panose="020B0502040204020203" pitchFamily="34" charset="0"/>
              </a:rPr>
              <a:t>to translator the app’s dialogues, menus and text into languages other than English.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ZA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77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D5075-FC0F-1D1E-2A98-184A00531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92" y="174694"/>
            <a:ext cx="10131425" cy="1456267"/>
          </a:xfrm>
        </p:spPr>
        <p:txBody>
          <a:bodyPr/>
          <a:lstStyle/>
          <a:p>
            <a:r>
              <a:rPr lang="en-ZA" dirty="0"/>
              <a:t>Impact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4CDDA5-3E8F-A932-A907-D3959B90DB2E}"/>
              </a:ext>
            </a:extLst>
          </p:cNvPr>
          <p:cNvSpPr txBox="1"/>
          <p:nvPr/>
        </p:nvSpPr>
        <p:spPr>
          <a:xfrm>
            <a:off x="331492" y="1340490"/>
            <a:ext cx="75444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It will increase the awareness of foodborne illnesses and encourage people to eat healthier.</a:t>
            </a:r>
          </a:p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This software will reduce the number of individuals who fall ill and die of foodborne diseases.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What impact would your solution have?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If the stated problem is solved, how would it improve the lives of the effected users.</a:t>
            </a:r>
          </a:p>
          <a:p>
            <a:endParaRPr lang="en-Z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ZA" dirty="0">
                <a:latin typeface="Segoe UI" panose="020B0502040204020203" pitchFamily="34" charset="0"/>
                <a:cs typeface="Segoe UI" panose="020B0502040204020203" pitchFamily="34" charset="0"/>
              </a:rPr>
              <a:t>This software will notify users of fresh, healthy produce available at nearby supermarkets and stores.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278CD6D-7EBF-C0EB-DEDF-3BDD21D44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3295" y="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96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D5075-FC0F-1D1E-2A98-184A00531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668" y="135147"/>
            <a:ext cx="10131425" cy="1456267"/>
          </a:xfrm>
        </p:spPr>
        <p:txBody>
          <a:bodyPr>
            <a:normAutofit/>
          </a:bodyPr>
          <a:lstStyle/>
          <a:p>
            <a:r>
              <a:rPr lang="en-ZA" sz="4800" dirty="0"/>
              <a:t>Ethics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4CDDA5-3E8F-A932-A907-D3959B90DB2E}"/>
              </a:ext>
            </a:extLst>
          </p:cNvPr>
          <p:cNvSpPr txBox="1"/>
          <p:nvPr/>
        </p:nvSpPr>
        <p:spPr>
          <a:xfrm>
            <a:off x="533400" y="1174753"/>
            <a:ext cx="56872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Bias Mitigation</a:t>
            </a:r>
            <a:r>
              <a:rPr lang="en-ZA" sz="2000" dirty="0">
                <a:latin typeface="Segoe UI" panose="020B0502040204020203" pitchFamily="34" charset="0"/>
                <a:cs typeface="Segoe UI" panose="020B0502040204020203" pitchFamily="34" charset="0"/>
              </a:rPr>
              <a:t>: The dataset includes foods from all SA cultures (e.g., </a:t>
            </a:r>
            <a:r>
              <a:rPr lang="en-ZA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morogo</a:t>
            </a:r>
            <a:r>
              <a:rPr lang="en-ZA" sz="2000" dirty="0">
                <a:latin typeface="Segoe UI" panose="020B0502040204020203" pitchFamily="34" charset="0"/>
                <a:cs typeface="Segoe UI" panose="020B0502040204020203" pitchFamily="34" charset="0"/>
              </a:rPr>
              <a:t>, bobotie).   </a:t>
            </a:r>
          </a:p>
          <a:p>
            <a:endParaRPr lang="en-ZA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Transparency</a:t>
            </a:r>
            <a:r>
              <a:rPr lang="en-ZA" sz="2000" dirty="0">
                <a:latin typeface="Segoe UI" panose="020B0502040204020203" pitchFamily="34" charset="0"/>
                <a:cs typeface="Segoe UI" panose="020B0502040204020203" pitchFamily="34" charset="0"/>
              </a:rPr>
              <a:t>: Explainable AI dashboards in partnership with South African Bureau of Standards (SABS).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Legal compliance</a:t>
            </a:r>
            <a:r>
              <a:rPr lang="en-ZA" sz="2000" dirty="0">
                <a:latin typeface="Segoe UI" panose="020B0502040204020203" pitchFamily="34" charset="0"/>
                <a:cs typeface="Segoe UI" panose="020B0502040204020203" pitchFamily="34" charset="0"/>
              </a:rPr>
              <a:t>: Adhere to South Africa’s data protection laws for user consent and data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Human Oversight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It's crucial to have human eyes on the process.</a:t>
            </a:r>
            <a:endParaRPr lang="en-ZA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computer screen with a person and a sword">
            <a:extLst>
              <a:ext uri="{FF2B5EF4-FFF2-40B4-BE49-F238E27FC236}">
                <a16:creationId xmlns:a16="http://schemas.microsoft.com/office/drawing/2014/main" id="{7A01C1F4-E4B2-13BD-65FC-2AE336BED03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289" y="-188693"/>
            <a:ext cx="7600787" cy="500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04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D5075-FC0F-1D1E-2A98-184A00531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" y="57009"/>
            <a:ext cx="10515600" cy="1325563"/>
          </a:xfrm>
        </p:spPr>
        <p:txBody>
          <a:bodyPr>
            <a:normAutofit/>
          </a:bodyPr>
          <a:lstStyle/>
          <a:p>
            <a:r>
              <a:rPr lang="en-ZA" sz="4000" b="1" dirty="0"/>
              <a:t>Cybersecurity (Security and Privacy)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4CDDA5-3E8F-A932-A907-D3959B90DB2E}"/>
              </a:ext>
            </a:extLst>
          </p:cNvPr>
          <p:cNvSpPr txBox="1"/>
          <p:nvPr/>
        </p:nvSpPr>
        <p:spPr>
          <a:xfrm>
            <a:off x="718112" y="1354863"/>
            <a:ext cx="78307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Privacy</a:t>
            </a:r>
            <a:r>
              <a:rPr lang="en-US" sz="2000" dirty="0"/>
              <a:t>: Federated learning ensures data from townships stays on-device. Compliant with South Africa’s POPIA (Protection of Personal Information Act).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Metadata Scrubbing</a:t>
            </a:r>
            <a:r>
              <a:rPr lang="en-US" sz="2000" dirty="0"/>
              <a:t>: Remove any hidden info in the photos, like GPS coordinates or timestamps, that could give away someone's location.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User Consent</a:t>
            </a:r>
            <a:r>
              <a:rPr lang="en-US" sz="2000" dirty="0"/>
              <a:t>: Be upfront with users about how their data will be used and get their permission. Give them control over their data, so they can opt out if they want.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AI-Powered Threat Detection</a:t>
            </a:r>
            <a:r>
              <a:rPr lang="en-US" sz="2000" dirty="0"/>
              <a:t>: AI can be used to detect and respond to potential security threats in real-time.</a:t>
            </a:r>
          </a:p>
        </p:txBody>
      </p:sp>
      <p:pic>
        <p:nvPicPr>
          <p:cNvPr id="5" name="Picture 4" descr="A person standing next to a computer with a key and shield&#10;&#10;AI-generated content may be incorrect.">
            <a:extLst>
              <a:ext uri="{FF2B5EF4-FFF2-40B4-BE49-F238E27FC236}">
                <a16:creationId xmlns:a16="http://schemas.microsoft.com/office/drawing/2014/main" id="{8224804D-D048-1AA0-1A5F-40D310A2F2C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581" y="309707"/>
            <a:ext cx="3855419" cy="324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397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541</TotalTime>
  <Words>237</Words>
  <Application>Microsoft Office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Avenir Light</vt:lpstr>
      <vt:lpstr>Calibri</vt:lpstr>
      <vt:lpstr>Calibri Light</vt:lpstr>
      <vt:lpstr>Segoe UI</vt:lpstr>
      <vt:lpstr>Celestial</vt:lpstr>
      <vt:lpstr>PowerPoint Presentation</vt:lpstr>
      <vt:lpstr>The Team – Code Breakers</vt:lpstr>
      <vt:lpstr>The Problem</vt:lpstr>
      <vt:lpstr>AI Concept </vt:lpstr>
      <vt:lpstr>UI/UX Design</vt:lpstr>
      <vt:lpstr>Use of Artificial Intelligence</vt:lpstr>
      <vt:lpstr>Impact</vt:lpstr>
      <vt:lpstr>Ethics</vt:lpstr>
      <vt:lpstr>Cybersecurity (Security and Privacy)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Wayden</dc:creator>
  <cp:lastModifiedBy>Cindy Harker 2024</cp:lastModifiedBy>
  <cp:revision>23</cp:revision>
  <dcterms:created xsi:type="dcterms:W3CDTF">2023-09-08T16:41:40Z</dcterms:created>
  <dcterms:modified xsi:type="dcterms:W3CDTF">2025-08-03T00:20:12Z</dcterms:modified>
</cp:coreProperties>
</file>